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66" r:id="rId13"/>
    <p:sldId id="269" r:id="rId14"/>
    <p:sldId id="26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2024 году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Пономарёва Владимира Николаевича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7 марта</a:t>
            </a:r>
            <a:r>
              <a:rPr lang="en-US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2025 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10</a:t>
            </a:r>
            <a:endParaRPr lang="ru-RU" sz="1600" spc="-1" dirty="0">
              <a:latin typeface="Tempora LGC Uni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30CCB94-0498-402A-A49C-6FD49B820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5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E9E633E-9FDD-4557-AD23-A4E3DF4E3D1A}"/>
              </a:ext>
            </a:extLst>
          </p:cNvPr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b="0" strike="noStrike" spc="-1" dirty="0">
              <a:latin typeface="Open San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BAF2AC-A85D-4B5F-A8E9-C3854F278F09}"/>
              </a:ext>
            </a:extLst>
          </p:cNvPr>
          <p:cNvSpPr txBox="1"/>
          <p:nvPr/>
        </p:nvSpPr>
        <p:spPr>
          <a:xfrm>
            <a:off x="104775" y="1381357"/>
            <a:ext cx="8607813" cy="53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ПБ-9: 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об указанном объекте, содержащиеся в государственном реестре опасных производственных объектов, по истечении двух лет с даты внесения в реестр заключений экспертизы промышленной безопасности заключения, содержащего вывод о соответствии документации на техническое перевооружение, связанной с модернизацией или заменой технических устройств 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объекте)</a:t>
            </a:r>
            <a:r>
              <a:rPr lang="ru-RU" sz="1200" spc="-1" dirty="0">
                <a:solidFill>
                  <a:srgbClr val="000000"/>
                </a:solidFill>
                <a:latin typeface="Times New Roman"/>
                <a:ea typeface="DejaVu Sans"/>
              </a:rPr>
              <a:t>.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spc="-1" dirty="0">
                <a:solidFill>
                  <a:srgbClr val="000000"/>
                </a:solidFill>
                <a:latin typeface="Times New Roman"/>
              </a:rPr>
              <a:t>ПБ-10: осуществление юридическим лицом деятельности по разработке, производству, испытанию, хранению, утилизации пиротехнических изделий IV и V классов на основании лицензии (далее - деятельность, связанная с пиротехническими изделиями) при отсутствии у Ростехнадзора (территориального органа Ростехнадзора) сведений о наличии у этого юридического лица в течение более 30 календарных дней со дня получения такой лицензии (внесения изменений в реестр лицензий) лицензии на эксплуатацию взрывопожароопасных и химически опасных производственных объектов I, II, и III классов опасности, дающей право осуществления работ в рамках лицензируемого вида деятельности по адресу места осуществления лицензируемого вида деятельности, указанному в реестре лицензий, для деятельности, связанной с пиротехническими изделиями (при условии непоступления в течение указанного срока заявления о предоставлении лицензии на эксплуатацию взрывопожароопасных и химически опасных производственных объектов I, II, и III классов опасности или внесении изменений в реестр лицензий в связи с дополнением сведениями о месте осуществления такого вида деятельности по адресу, указанному в реестре лицензий для деятельности, связанной с пиротехническими изделиями).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1400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051" name="Рисунок 1">
            <a:extLst>
              <a:ext uri="{FF2B5EF4-FFF2-40B4-BE49-F238E27FC236}">
                <a16:creationId xmlns:a16="http://schemas.microsoft.com/office/drawing/2014/main" id="{CAA25F6D-BF3B-4B76-8F73-8AA87885C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71927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Потребители 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E8606F08-0376-4DCA-B776-5D5984D41B11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11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432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выявление Минэнерго России в ходе осуществления мониторинга готовности субъектов электроэнергетики к работе в отопительный сезон  в отношении субъекта электроэнергетики в течение трех отчетных месяцев подряд следующих показателей в совокупности: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значение рассчитанного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                                от 27 декабря 2017 г. N 1233 индекса готовности одного и более объектов субъекта электроэнергетики, указанных в пункте  1.4 Методики, соответствует значению менее "0,95";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одним и более объектами со значением индекса готовности менее "0,95" установленной величины одного и более предусмотренных Методикой специализированных индикаторов в группах условий готовности объектов, оценка выполнения которых в соответствии с пунктом 2.6 Методики составила менее "1".</a:t>
            </a: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12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2208077153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16 985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107 313</a:t>
                      </a:r>
                      <a:endParaRPr lang="ru-RU" sz="2400" b="0" strike="noStrike" spc="-1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2 059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388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4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br/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lang="ru-RU" sz="1800" b="0" strike="noStrike" spc="-1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lang="ru-RU" sz="1800" b="0" strike="noStrike" spc="-1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lang="ru-RU" sz="2000" b="0" strike="noStrike" spc="-1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5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68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2023 г.;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49845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привлечение к административной ответственности в 2022-2023 гг.                 по ч. 1 ст. 19.5 Кодекса Российской Федерации об административных правонарушениях;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аварий (технологических нарушений) в сетях 110кВ и выше, а также несчастных случаев;</a:t>
            </a:r>
          </a:p>
          <a:p>
            <a:pPr marL="285840" indent="-285840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информации, поступившей об отключениях энергообъектов;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результатов прохождения проверки знаний;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Минэнерго России от 23 ноября 2021 г. № 397.</a:t>
            </a: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в акте технического расследования причин аварии сведений о причинах аварии, связанных                     с 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в реестре лицензий сведений о лицензии на эксплуатацию взрывопожароопасных           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021C7ADE-B29C-40C0-B41B-991CAB77BF28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8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9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65332</TotalTime>
  <Words>1564</Words>
  <Application>Microsoft Office PowerPoint</Application>
  <PresentationFormat>Экран (4:3)</PresentationFormat>
  <Paragraphs>129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Open Sans</vt:lpstr>
      <vt:lpstr>Symbol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Зеленов Антон Григорьевич</cp:lastModifiedBy>
  <cp:revision>2715</cp:revision>
  <cp:lastPrinted>2022-05-30T10:51:55Z</cp:lastPrinted>
  <dcterms:created xsi:type="dcterms:W3CDTF">2000-02-02T11:29:10Z</dcterms:created>
  <dcterms:modified xsi:type="dcterms:W3CDTF">2025-03-25T13:31:12Z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